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4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DEB5C4-835D-4993-984F-72D878CF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700144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4C3DF0-4B2F-43C0-9D9B-E9205EEDA2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544476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0340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1863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19" y="2166365"/>
            <a:ext cx="8603674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0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70315"/>
            <a:ext cx="6858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DEE3-2217-4894-8336-1A17692CE819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EA438-7C96-4952-ABC4-D402EC197F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8611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DEE3-2217-4894-8336-1A17692CE819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EA438-7C96-4952-ABC4-D402EC197F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121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764484" y="0"/>
            <a:ext cx="20574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468" y="609600"/>
            <a:ext cx="1801785" cy="56388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609600"/>
            <a:ext cx="5979968" cy="56388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22855"/>
            <a:ext cx="2057397" cy="365125"/>
          </a:xfrm>
        </p:spPr>
        <p:txBody>
          <a:bodyPr/>
          <a:lstStyle/>
          <a:p>
            <a:fld id="{E34CDEE3-2217-4894-8336-1A17692CE819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32102" y="6422855"/>
            <a:ext cx="3209752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4787" y="6422855"/>
            <a:ext cx="659819" cy="365125"/>
          </a:xfrm>
        </p:spPr>
        <p:txBody>
          <a:bodyPr/>
          <a:lstStyle/>
          <a:p>
            <a:fld id="{3EAEA438-7C96-4952-ABC4-D402EC197F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3650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DEE3-2217-4894-8336-1A17692CE819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EA438-7C96-4952-ABC4-D402EC197F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1987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893" y="2208879"/>
            <a:ext cx="78867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0" baseline="0">
                <a:solidFill>
                  <a:schemeClr val="bg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893" y="3984400"/>
            <a:ext cx="78867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34CDEE3-2217-4894-8336-1A17692CE819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EAEA438-7C96-4952-ABC4-D402EC197F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39979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797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DEE3-2217-4894-8336-1A17692CE819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EA438-7C96-4952-ABC4-D402EC197F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735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656566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428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428" y="2656564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DEE3-2217-4894-8336-1A17692CE819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EA438-7C96-4952-ABC4-D402EC197F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1642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DEE3-2217-4894-8336-1A17692CE819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EA438-7C96-4952-ABC4-D402EC197F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2777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DEE3-2217-4894-8336-1A17692CE819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EA438-7C96-4952-ABC4-D402EC197F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0414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48840"/>
            <a:ext cx="4572000" cy="38404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92568" y="2147487"/>
            <a:ext cx="256032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DEE3-2217-4894-8336-1A17692CE819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EA438-7C96-4952-ABC4-D402EC197F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3862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800" y="2211494"/>
            <a:ext cx="4754880" cy="384048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85351" y="2150621"/>
            <a:ext cx="256032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DEE3-2217-4894-8336-1A17692CE819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EA438-7C96-4952-ABC4-D402EC197F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95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2" y="176109"/>
            <a:ext cx="9141714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019" y="284176"/>
            <a:ext cx="777240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019" y="2011680"/>
            <a:ext cx="777240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557" y="6422855"/>
            <a:ext cx="259504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E34CDEE3-2217-4894-8336-1A17692CE819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91000" y="6422855"/>
            <a:ext cx="4060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5139" y="6422855"/>
            <a:ext cx="709698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3EAEA438-7C96-4952-ABC4-D402EC197F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051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正方形/長方形 3"/>
          <p:cNvSpPr>
            <a:spLocks noChangeArrowheads="1"/>
          </p:cNvSpPr>
          <p:nvPr/>
        </p:nvSpPr>
        <p:spPr bwMode="auto">
          <a:xfrm>
            <a:off x="1693833" y="1090952"/>
            <a:ext cx="58849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ポスター</a:t>
            </a:r>
            <a:r>
              <a:rPr kumimoji="0" lang="ja-JP" altLang="en-US" sz="24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掲示の最後にＣＯＩ状態を開示する。</a:t>
            </a:r>
            <a:endParaRPr kumimoji="0" lang="en-US" altLang="ja-JP" sz="2400" b="1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099" name="正方形/長方形 7"/>
          <p:cNvSpPr>
            <a:spLocks noChangeArrowheads="1"/>
          </p:cNvSpPr>
          <p:nvPr/>
        </p:nvSpPr>
        <p:spPr bwMode="auto">
          <a:xfrm>
            <a:off x="469902" y="2221587"/>
            <a:ext cx="7894637" cy="3152079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4101" name="正方形/長方形 6"/>
          <p:cNvSpPr>
            <a:spLocks noChangeArrowheads="1"/>
          </p:cNvSpPr>
          <p:nvPr/>
        </p:nvSpPr>
        <p:spPr bwMode="auto">
          <a:xfrm>
            <a:off x="568326" y="2719538"/>
            <a:ext cx="7796213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latin typeface="Arial" panose="020B0604020202020204" pitchFamily="34" charset="0"/>
              </a:rPr>
              <a:t>筆頭及び共同発表者：　</a:t>
            </a:r>
            <a:endParaRPr kumimoji="0" lang="en-US" altLang="ja-JP" sz="2400" b="1" dirty="0" smtClean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kumimoji="0" lang="ja-JP" altLang="en-US" sz="2400" b="1" dirty="0" smtClean="0">
                <a:latin typeface="Arial" panose="020B0604020202020204" pitchFamily="34" charset="0"/>
              </a:rPr>
              <a:t>演題</a:t>
            </a:r>
            <a:r>
              <a:rPr kumimoji="0" lang="ja-JP" altLang="en-US" sz="2400" b="1" dirty="0">
                <a:latin typeface="Arial" panose="020B0604020202020204" pitchFamily="34" charset="0"/>
              </a:rPr>
              <a:t>発表に関連し</a:t>
            </a:r>
            <a:r>
              <a:rPr kumimoji="0" lang="ja-JP" altLang="en-US" sz="2400" b="1" dirty="0" smtClean="0">
                <a:latin typeface="Arial" panose="020B0604020202020204" pitchFamily="34" charset="0"/>
              </a:rPr>
              <a:t>、</a:t>
            </a:r>
            <a:r>
              <a:rPr lang="ja-JP" altLang="en-US" sz="2400" b="1" dirty="0">
                <a:latin typeface="Arial" panose="020B0604020202020204" pitchFamily="34" charset="0"/>
              </a:rPr>
              <a:t>発表者</a:t>
            </a:r>
            <a:r>
              <a:rPr lang="ja-JP" altLang="en-US" sz="2400" b="1" dirty="0" smtClean="0">
                <a:latin typeface="Arial" panose="020B0604020202020204" pitchFamily="34" charset="0"/>
              </a:rPr>
              <a:t>ら</a:t>
            </a:r>
            <a:r>
              <a:rPr lang="ja-JP" altLang="en-US" sz="2400" b="1" dirty="0">
                <a:latin typeface="Arial" panose="020B0604020202020204" pitchFamily="34" charset="0"/>
              </a:rPr>
              <a:t>に</a:t>
            </a:r>
            <a:r>
              <a:rPr kumimoji="0" lang="ja-JP" altLang="en-US" sz="2400" b="1" dirty="0" smtClean="0">
                <a:latin typeface="Arial" panose="020B0604020202020204" pitchFamily="34" charset="0"/>
              </a:rPr>
              <a:t>開示</a:t>
            </a:r>
            <a:r>
              <a:rPr kumimoji="0" lang="ja-JP" altLang="en-US" sz="2400" b="1" dirty="0">
                <a:latin typeface="Arial" panose="020B0604020202020204" pitchFamily="34" charset="0"/>
              </a:rPr>
              <a:t>す</a:t>
            </a:r>
            <a:r>
              <a:rPr kumimoji="0" lang="ja-JP" altLang="en-US" sz="2400" b="1" dirty="0" smtClean="0">
                <a:latin typeface="Arial" panose="020B0604020202020204" pitchFamily="34" charset="0"/>
              </a:rPr>
              <a:t>べき</a:t>
            </a:r>
            <a:r>
              <a:rPr kumimoji="0" lang="en-US" altLang="ja-JP" sz="2400" b="1" dirty="0" smtClean="0">
                <a:latin typeface="Arial" panose="020B0604020202020204" pitchFamily="34" charset="0"/>
              </a:rPr>
              <a:t>CO </a:t>
            </a:r>
            <a:r>
              <a:rPr kumimoji="0" lang="en-US" altLang="ja-JP" sz="2400" b="1" dirty="0">
                <a:latin typeface="Arial" panose="020B0604020202020204" pitchFamily="34" charset="0"/>
              </a:rPr>
              <a:t>I </a:t>
            </a:r>
            <a:r>
              <a:rPr kumimoji="0" lang="ja-JP" altLang="en-US" sz="2400" b="1" dirty="0">
                <a:latin typeface="Arial" panose="020B0604020202020204" pitchFamily="34" charset="0"/>
              </a:rPr>
              <a:t>関係に</a:t>
            </a:r>
            <a:r>
              <a:rPr kumimoji="0" lang="ja-JP" altLang="en-US" sz="2400" b="1" dirty="0" smtClean="0">
                <a:latin typeface="Arial" panose="020B0604020202020204" pitchFamily="34" charset="0"/>
              </a:rPr>
              <a:t>ある企業</a:t>
            </a:r>
            <a:r>
              <a:rPr kumimoji="0" lang="ja-JP" altLang="en-US" sz="2400" b="1" dirty="0">
                <a:latin typeface="Arial" panose="020B0604020202020204" pitchFamily="34" charset="0"/>
              </a:rPr>
              <a:t>などはありません。</a:t>
            </a:r>
            <a:endParaRPr kumimoji="0" lang="en-US" altLang="ja-JP" sz="2400" b="1" dirty="0">
              <a:latin typeface="Arial" panose="020B0604020202020204" pitchFamily="34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693833" y="442919"/>
            <a:ext cx="6670706" cy="45140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申告</a:t>
            </a:r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すべき</a:t>
            </a:r>
            <a:r>
              <a:rPr lang="en-US" altLang="ja-JP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状態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ja-JP" altLang="en-US" sz="2400" b="1" u="sng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過去</a:t>
            </a:r>
            <a:r>
              <a:rPr lang="en-US" altLang="ja-JP" sz="2400" b="1" u="sng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2400" b="1" u="sng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年間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）がな</a:t>
            </a:r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い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時</a:t>
            </a:r>
            <a:endParaRPr lang="ja-JP" altLang="en-US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" name="正方形/長方形 3"/>
          <p:cNvSpPr>
            <a:spLocks noChangeArrowheads="1"/>
          </p:cNvSpPr>
          <p:nvPr/>
        </p:nvSpPr>
        <p:spPr bwMode="auto">
          <a:xfrm>
            <a:off x="134220" y="363087"/>
            <a:ext cx="124155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様式１－</a:t>
            </a:r>
            <a:r>
              <a:rPr kumimoji="0" lang="en-US" altLang="ja-JP" sz="18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</a:t>
            </a:r>
            <a:r>
              <a:rPr kumimoji="0" lang="ja-JP" altLang="en-US" sz="28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</a:t>
            </a:r>
            <a:endParaRPr kumimoji="0" lang="en-US" altLang="ja-JP" sz="2400" b="1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4839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正方形/長方形 3"/>
          <p:cNvSpPr>
            <a:spLocks noChangeArrowheads="1"/>
          </p:cNvSpPr>
          <p:nvPr/>
        </p:nvSpPr>
        <p:spPr bwMode="auto">
          <a:xfrm>
            <a:off x="1121717" y="878380"/>
            <a:ext cx="633057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8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0" lang="ja-JP" altLang="en-US" sz="24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ポスター掲示の最後にＣＯＩ状態を開示する。</a:t>
            </a:r>
            <a:endParaRPr kumimoji="0" lang="en-US" altLang="ja-JP" sz="2400" b="1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100" name="正方形/長方形 9"/>
          <p:cNvSpPr>
            <a:spLocks noChangeArrowheads="1"/>
          </p:cNvSpPr>
          <p:nvPr/>
        </p:nvSpPr>
        <p:spPr bwMode="auto">
          <a:xfrm>
            <a:off x="125674" y="368236"/>
            <a:ext cx="120898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ja-JP" altLang="en-US" sz="18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様式１－</a:t>
            </a:r>
            <a:r>
              <a:rPr lang="en-US" altLang="ja-JP" sz="18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</a:t>
            </a:r>
            <a:endParaRPr kumimoji="0" lang="ja-JP" altLang="en-US" sz="1800" b="1" dirty="0">
              <a:solidFill>
                <a:schemeClr val="bg1"/>
              </a:solidFill>
            </a:endParaRPr>
          </a:p>
        </p:txBody>
      </p:sp>
      <p:sp>
        <p:nvSpPr>
          <p:cNvPr id="4103" name="正方形/長方形 11"/>
          <p:cNvSpPr>
            <a:spLocks noChangeArrowheads="1"/>
          </p:cNvSpPr>
          <p:nvPr/>
        </p:nvSpPr>
        <p:spPr bwMode="auto">
          <a:xfrm>
            <a:off x="3044808" y="3857439"/>
            <a:ext cx="5888072" cy="400050"/>
          </a:xfrm>
          <a:prstGeom prst="rect">
            <a:avLst/>
          </a:prstGeom>
          <a:solidFill>
            <a:schemeClr val="tx1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開示</a:t>
            </a: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すべき内容が過去</a:t>
            </a:r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年間にある項目のみ記載</a:t>
            </a:r>
            <a:endParaRPr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513737" y="368236"/>
            <a:ext cx="5938560" cy="45140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ja-JP" altLang="en-US" sz="24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申告</a:t>
            </a:r>
            <a:r>
              <a:rPr lang="ja-JP" altLang="en-US" sz="2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すべき</a:t>
            </a:r>
            <a:r>
              <a:rPr lang="en-US" altLang="ja-JP" sz="2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2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状態（</a:t>
            </a:r>
            <a:r>
              <a:rPr lang="ja-JP" altLang="en-US" sz="2400" b="1" u="sng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過去</a:t>
            </a:r>
            <a:r>
              <a:rPr lang="en-US" altLang="ja-JP" sz="2400" b="1" u="sng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2400" b="1" u="sng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年間</a:t>
            </a:r>
            <a:r>
              <a:rPr lang="ja-JP" altLang="en-US" sz="2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）が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ある時</a:t>
            </a:r>
            <a:endParaRPr lang="ja-JP" altLang="en-US" sz="24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67274" y="2159442"/>
            <a:ext cx="8483026" cy="436835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68840" y="2389056"/>
            <a:ext cx="7828353" cy="354604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800" b="1" u="sng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筆頭及び共同発者のＣＯ Ｉ開示 </a:t>
            </a:r>
            <a:endParaRPr kumimoji="0" lang="en-US" altLang="ja-JP" sz="2800" b="1" u="sng" kern="0" dirty="0" smtClean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    </a:t>
            </a:r>
            <a:r>
              <a:rPr kumimoji="0" lang="ja-JP" altLang="en-US" sz="24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①役員・顧問：　　　　　　　　　　　　</a:t>
            </a:r>
            <a:endParaRPr kumimoji="0" lang="en-US" altLang="ja-JP" sz="2400" b="1" kern="0" dirty="0" smtClean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    ②株保有・利益：</a:t>
            </a:r>
            <a:r>
              <a:rPr kumimoji="0" lang="ja-JP" altLang="en-US" sz="2400" b="1" kern="0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kumimoji="0" lang="ja-JP" altLang="en-US" sz="24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　　　　</a:t>
            </a:r>
            <a:endParaRPr kumimoji="0" lang="en-US" altLang="ja-JP" sz="2400" b="1" kern="0" dirty="0" smtClean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    ③特許使用料：　　　　　　　　　　　　</a:t>
            </a:r>
            <a:endParaRPr kumimoji="0" lang="en-US" altLang="ja-JP" sz="2400" b="1" kern="0" dirty="0" smtClean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    ④講演料：　　　　　　　　　　　　　　　</a:t>
            </a:r>
            <a:endParaRPr kumimoji="0" lang="en-US" altLang="ja-JP" sz="2400" b="1" kern="0" dirty="0" smtClean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    ⑤原稿料：　　　　　　　　　　　　  　　</a:t>
            </a:r>
            <a:endParaRPr kumimoji="0" lang="en-US" altLang="ja-JP" sz="2400" b="1" kern="0" dirty="0" smtClean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    ⑥受託研究・共同研究費：　　　　　</a:t>
            </a:r>
            <a:endParaRPr kumimoji="0" lang="en-US" altLang="ja-JP" sz="2400" b="1" kern="0" dirty="0" smtClean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    ⑦奨学寄付金： 　　　　　　　　　　　 </a:t>
            </a:r>
            <a:endParaRPr lang="en-US" altLang="ja-JP" sz="2400" b="1" kern="0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en-US" altLang="ja-JP" sz="24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    </a:t>
            </a:r>
            <a:r>
              <a:rPr kumimoji="0" lang="ja-JP" altLang="en-US" sz="24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⑧寄付講座所属：　　　　　　　　　　 </a:t>
            </a:r>
            <a:endParaRPr kumimoji="0" lang="en-US" altLang="ja-JP" sz="2400" b="1" kern="0" dirty="0" smtClean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b="1" kern="0" dirty="0"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  <a:r>
              <a:rPr lang="en-US" altLang="ja-JP" sz="24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   </a:t>
            </a:r>
            <a:r>
              <a:rPr kumimoji="0" lang="ja-JP" altLang="en-US" sz="24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⑨贈答品などの報酬：　　　　 　　　 </a:t>
            </a:r>
            <a:endParaRPr kumimoji="0" lang="en-US" altLang="ja-JP" sz="2400" b="1" kern="0" dirty="0" smtClean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1800" b="1" kern="0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　　　　</a:t>
            </a:r>
            <a:endParaRPr kumimoji="0" lang="en-US" altLang="ja-JP" sz="2000" b="1" kern="0" dirty="0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kumimoji="0" lang="en-US" altLang="ja-JP" sz="1800" b="1" kern="0" dirty="0" smtClean="0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644342" y="4439397"/>
            <a:ext cx="4288538" cy="1669303"/>
          </a:xfrm>
          <a:prstGeom prst="rect">
            <a:avLst/>
          </a:prstGeom>
          <a:solidFill>
            <a:schemeClr val="tx1"/>
          </a:solidFill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ja-JP" altLang="en-US" sz="2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（</a:t>
            </a:r>
            <a:r>
              <a:rPr lang="ja-JP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記載例）　　</a:t>
            </a:r>
            <a:endParaRPr lang="en-US" altLang="ja-JP" sz="2000" b="1" dirty="0" smtClean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発表者全員、過去</a:t>
            </a:r>
            <a:r>
              <a:rPr lang="en-US" altLang="ja-JP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年間を一括して</a:t>
            </a:r>
            <a:endParaRPr lang="en-US" altLang="ja-JP" sz="2000" b="1" dirty="0" smtClean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US" altLang="ja-JP" sz="2000" b="1" dirty="0" smtClean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講演料：　平安製薬、縄文製薬　　　　　　　　　　</a:t>
            </a:r>
            <a:endParaRPr lang="en-US" altLang="ja-JP" sz="2000" b="1" dirty="0" smtClean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原稿料：　平安製薬　　　　　　　　　　　  　　　　</a:t>
            </a:r>
            <a:endParaRPr lang="en-US" altLang="ja-JP" sz="2000" b="1" dirty="0" smtClean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奨学寄付金：　鎌倉製薬、室町製薬　</a:t>
            </a:r>
            <a:endParaRPr lang="ja-JP" alt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8131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縞模様">
  <a:themeElements>
    <a:clrScheme name="縞模様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縞模様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縞模様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TM03090430[[fn=縞模様]]</Template>
  <TotalTime>34</TotalTime>
  <Words>337</Words>
  <Application>Microsoft Office PowerPoint</Application>
  <PresentationFormat>画面に合わせる (4:3)</PresentationFormat>
  <Paragraphs>26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HGP創英角ｺﾞｼｯｸUB</vt:lpstr>
      <vt:lpstr>ＭＳ Ｐゴシック</vt:lpstr>
      <vt:lpstr>ＭＳ ゴシック</vt:lpstr>
      <vt:lpstr>游ゴシック</vt:lpstr>
      <vt:lpstr>Arial</vt:lpstr>
      <vt:lpstr>Corbel</vt:lpstr>
      <vt:lpstr>Times New Roman</vt:lpstr>
      <vt:lpstr>Wingdings</vt:lpstr>
      <vt:lpstr>縞模様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y.mine</dc:creator>
  <cp:lastModifiedBy>y.mine</cp:lastModifiedBy>
  <cp:revision>6</cp:revision>
  <dcterms:created xsi:type="dcterms:W3CDTF">2020-06-10T02:31:42Z</dcterms:created>
  <dcterms:modified xsi:type="dcterms:W3CDTF">2020-07-21T07:08:14Z</dcterms:modified>
</cp:coreProperties>
</file>